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6" r:id="rId1"/>
    <p:sldMasterId id="2147483730" r:id="rId2"/>
  </p:sldMasterIdLst>
  <p:notesMasterIdLst>
    <p:notesMasterId r:id="rId80"/>
  </p:notesMasterIdLst>
  <p:handoutMasterIdLst>
    <p:handoutMasterId r:id="rId81"/>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557" r:id="rId50"/>
    <p:sldId id="437" r:id="rId51"/>
    <p:sldId id="438" r:id="rId52"/>
    <p:sldId id="439" r:id="rId53"/>
    <p:sldId id="440" r:id="rId54"/>
    <p:sldId id="496" r:id="rId55"/>
    <p:sldId id="467" r:id="rId56"/>
    <p:sldId id="500" r:id="rId57"/>
    <p:sldId id="434" r:id="rId58"/>
    <p:sldId id="466" r:id="rId59"/>
    <p:sldId id="448" r:id="rId60"/>
    <p:sldId id="517" r:id="rId61"/>
    <p:sldId id="520" r:id="rId62"/>
    <p:sldId id="470" r:id="rId63"/>
    <p:sldId id="469" r:id="rId64"/>
    <p:sldId id="485" r:id="rId65"/>
    <p:sldId id="512" r:id="rId66"/>
    <p:sldId id="472" r:id="rId67"/>
    <p:sldId id="508" r:id="rId68"/>
    <p:sldId id="427" r:id="rId69"/>
    <p:sldId id="553" r:id="rId70"/>
    <p:sldId id="549" r:id="rId71"/>
    <p:sldId id="342" r:id="rId72"/>
    <p:sldId id="307" r:id="rId73"/>
    <p:sldId id="426" r:id="rId74"/>
    <p:sldId id="475" r:id="rId75"/>
    <p:sldId id="471" r:id="rId76"/>
    <p:sldId id="468" r:id="rId77"/>
    <p:sldId id="446" r:id="rId78"/>
    <p:sldId id="447" r:id="rId79"/>
  </p:sldIdLst>
  <p:sldSz cx="9144000" cy="6858000" type="screen4x3"/>
  <p:notesSz cx="7315200" cy="9601200"/>
  <p:embeddedFontLst>
    <p:embeddedFont>
      <p:font typeface="Calibri" panose="020F0502020204030204" pitchFamily="34" charset="0"/>
      <p:regular r:id="rId82"/>
      <p:bold r:id="rId83"/>
      <p:italic r:id="rId84"/>
      <p:boldItalic r:id="rId85"/>
    </p:embeddedFont>
    <p:embeddedFont>
      <p:font typeface="Monotype Sorts" panose="020B0604020202020204" charset="0"/>
      <p:regular r:id="rId86"/>
    </p:embeddedFont>
    <p:embeddedFont>
      <p:font typeface="Candara" panose="020E0502030303020204" pitchFamily="34" charset="0"/>
      <p:regular r:id="rId87"/>
      <p:bold r:id="rId88"/>
      <p:italic r:id="rId89"/>
      <p:boldItalic r:id="rId90"/>
    </p:embeddedFont>
    <p:embeddedFont>
      <p:font typeface="Cambria Math" panose="02040503050406030204" pitchFamily="18" charset="0"/>
      <p:regular r:id="rId91"/>
    </p:embeddedFont>
    <p:embeddedFont>
      <p:font typeface="Century Gothic" panose="020B0502020202020204" pitchFamily="34" charset="0"/>
      <p:regular r:id="rId92"/>
      <p:bold r:id="rId93"/>
      <p:italic r:id="rId94"/>
      <p:boldItalic r:id="rId95"/>
    </p:embeddedFont>
    <p:embeddedFont>
      <p:font typeface="Book Antiqua" panose="02040602050305030304" pitchFamily="18" charset="0"/>
      <p:regular r:id="rId96"/>
      <p:bold r:id="rId97"/>
      <p:italic r:id="rId98"/>
      <p:boldItalic r:id="rId99"/>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4586" autoAdjust="0"/>
    <p:restoredTop sz="75953" autoAdjust="0"/>
  </p:normalViewPr>
  <p:slideViewPr>
    <p:cSldViewPr snapToGrid="0">
      <p:cViewPr varScale="1">
        <p:scale>
          <a:sx n="57" d="100"/>
          <a:sy n="57" d="100"/>
        </p:scale>
        <p:origin x="1013" y="43"/>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p:scale>
        <a:sx n="100" d="100"/>
        <a:sy n="100" d="100"/>
      </p:scale>
      <p:origin x="0" y="-2440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font" Target="fonts/font4.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6.fntdata"/><Relationship Id="rId61" Type="http://schemas.openxmlformats.org/officeDocument/2006/relationships/slide" Target="slides/slide59.xml"/><Relationship Id="rId82"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r>
              <a:rPr lang="en-US" baseline="0" dirty="0" smtClean="0"/>
              <a:t>.</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 happens if we have an </a:t>
            </a:r>
            <a:r>
              <a:rPr lang="en-US" baseline="0" dirty="0" err="1" smtClean="0"/>
              <a:t>upflow</a:t>
            </a:r>
            <a:r>
              <a:rPr lang="en-US" baseline="0" dirty="0" smtClean="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Dirty</a:t>
            </a:r>
            <a:r>
              <a:rPr lang="en-US" baseline="0" dirty="0" smtClean="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 particles are likely more easily sheared from the constriction wall.</a:t>
            </a:r>
          </a:p>
          <a:p>
            <a:r>
              <a:rPr lang="en-US" dirty="0" smtClean="0"/>
              <a:t>Small particles are less likely to contact the constriction wall!</a:t>
            </a:r>
          </a:p>
          <a:p>
            <a:endParaRPr lang="en-US" dirty="0" smtClean="0"/>
          </a:p>
          <a:p>
            <a:r>
              <a:rPr lang="en-US" dirty="0" smtClean="0"/>
              <a:t>Big flocs form constrictions that then capture smaller flocs</a:t>
            </a:r>
          </a:p>
          <a:p>
            <a:endParaRPr lang="en-US" dirty="0" smtClean="0"/>
          </a:p>
          <a:p>
            <a:r>
              <a:rPr lang="en-US" dirty="0" smtClean="0"/>
              <a:t>Because it is the flocs that</a:t>
            </a:r>
            <a:r>
              <a:rPr lang="en-US" baseline="0" dirty="0" smtClean="0"/>
              <a:t> created constrictions that then do a better job of capturing small particles.</a:t>
            </a:r>
          </a:p>
          <a:p>
            <a:endParaRPr lang="en-US" baseline="0" dirty="0" smtClean="0"/>
          </a:p>
          <a:p>
            <a:r>
              <a:rPr lang="en-US" baseline="0" dirty="0" smtClean="0"/>
              <a:t>Dual media filters are likely used to reduce head loss or surface filtration. More research required!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542841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70</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71</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72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9.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10.xm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3.xml"/><Relationship Id="rId7"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6.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5.png"/><Relationship Id="rId3" Type="http://schemas.openxmlformats.org/officeDocument/2006/relationships/tags" Target="../tags/tag16.xml"/><Relationship Id="rId21" Type="http://schemas.openxmlformats.org/officeDocument/2006/relationships/image" Target="../media/image50.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4.png"/><Relationship Id="rId2" Type="http://schemas.openxmlformats.org/officeDocument/2006/relationships/tags" Target="../tags/tag15.xml"/><Relationship Id="rId20" Type="http://schemas.openxmlformats.org/officeDocument/2006/relationships/image" Target="../media/image40.emf"/><Relationship Id="rId29" Type="http://schemas.openxmlformats.org/officeDocument/2006/relationships/image" Target="../media/image5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tags" Target="../tags/tag18.xml"/><Relationship Id="rId15" Type="http://schemas.openxmlformats.org/officeDocument/2006/relationships/image" Target="../media/image49.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8.xml"/><Relationship Id="rId7" Type="http://schemas.openxmlformats.org/officeDocument/2006/relationships/image" Target="../media/image6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png"/><Relationship Id="rId4" Type="http://schemas.openxmlformats.org/officeDocument/2006/relationships/tags" Target="../tags/tag29.xml"/><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tags" Target="../tags/tag31.xml"/><Relationship Id="rId7" Type="http://schemas.openxmlformats.org/officeDocument/2006/relationships/oleObject" Target="file:///C:\Users\mw24\Documents\Mathcad\Filter%20Backwash%20Hydraulics.xmcd\Selection%2035%201275%20384%201528" TargetMode="External"/><Relationship Id="rId12" Type="http://schemas.openxmlformats.org/officeDocument/2006/relationships/image" Target="../media/image68.png"/><Relationship Id="rId2" Type="http://schemas.openxmlformats.org/officeDocument/2006/relationships/tags" Target="../tags/tag30.xml"/><Relationship Id="rId1" Type="http://schemas.openxmlformats.org/officeDocument/2006/relationships/vmlDrawing" Target="../drawings/vmlDrawing2.vml"/><Relationship Id="rId6" Type="http://schemas.openxmlformats.org/officeDocument/2006/relationships/notesSlide" Target="../notesSlides/notesSlide25.xml"/><Relationship Id="rId11" Type="http://schemas.openxmlformats.org/officeDocument/2006/relationships/image" Target="../media/image44.png"/><Relationship Id="rId5" Type="http://schemas.openxmlformats.org/officeDocument/2006/relationships/slideLayout" Target="../slideLayouts/slideLayout19.xml"/><Relationship Id="rId10" Type="http://schemas.openxmlformats.org/officeDocument/2006/relationships/image" Target="../media/image67.png"/><Relationship Id="rId4" Type="http://schemas.openxmlformats.org/officeDocument/2006/relationships/tags" Target="../tags/tag32.xml"/><Relationship Id="rId9" Type="http://schemas.openxmlformats.org/officeDocument/2006/relationships/image" Target="../media/image40.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5.xml"/><Relationship Id="rId5" Type="http://schemas.openxmlformats.org/officeDocument/2006/relationships/image" Target="../media/image40.em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tags" Target="../tags/tag34.xml"/><Relationship Id="rId7" Type="http://schemas.openxmlformats.org/officeDocument/2006/relationships/image" Target="../media/image72.png"/><Relationship Id="rId12" Type="http://schemas.openxmlformats.org/officeDocument/2006/relationships/image" Target="../media/image53.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36.xml"/><Relationship Id="rId10" Type="http://schemas.openxmlformats.org/officeDocument/2006/relationships/image" Target="../media/image49.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8.png"/><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2.xml"/><Relationship Id="rId7" Type="http://schemas.openxmlformats.org/officeDocument/2006/relationships/image" Target="../media/image7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9.jpeg"/><Relationship Id="rId5" Type="http://schemas.openxmlformats.org/officeDocument/2006/relationships/notesSlide" Target="../notesSlides/notesSlide29.xml"/><Relationship Id="rId4" Type="http://schemas.openxmlformats.org/officeDocument/2006/relationships/slideLayout" Target="../slideLayouts/slideLayout15.xml"/><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5.xml"/><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6.png"/><Relationship Id="rId5" Type="http://schemas.openxmlformats.org/officeDocument/2006/relationships/image" Target="../media/image49.jpeg"/><Relationship Id="rId4"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88.png"/><Relationship Id="rId4" Type="http://schemas.openxmlformats.org/officeDocument/2006/relationships/image" Target="../media/image49.jpeg"/></Relationships>
</file>

<file path=ppt/slides/_rels/slide5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9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8.xml"/><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image" Target="../media/image96.png"/><Relationship Id="rId3" Type="http://schemas.openxmlformats.org/officeDocument/2006/relationships/tags" Target="../tags/tag49.xml"/><Relationship Id="rId7" Type="http://schemas.openxmlformats.org/officeDocument/2006/relationships/slideLayout" Target="../slideLayouts/slideLayout7.xml"/><Relationship Id="rId12" Type="http://schemas.openxmlformats.org/officeDocument/2006/relationships/image" Target="../media/image81.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image" Target="../media/image95.png"/><Relationship Id="rId5" Type="http://schemas.openxmlformats.org/officeDocument/2006/relationships/tags" Target="../tags/tag51.xml"/><Relationship Id="rId15" Type="http://schemas.openxmlformats.org/officeDocument/2006/relationships/image" Target="../media/image98.png"/><Relationship Id="rId10" Type="http://schemas.openxmlformats.org/officeDocument/2006/relationships/image" Target="../media/image94.png"/><Relationship Id="rId4" Type="http://schemas.openxmlformats.org/officeDocument/2006/relationships/tags" Target="../tags/tag50.xml"/><Relationship Id="rId9" Type="http://schemas.openxmlformats.org/officeDocument/2006/relationships/image" Target="../media/image49.jpeg"/><Relationship Id="rId14" Type="http://schemas.openxmlformats.org/officeDocument/2006/relationships/image" Target="../media/image97.png"/></Relationships>
</file>

<file path=ppt/slides/_rels/slide6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1.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3.jpeg"/><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106.png"/><Relationship Id="rId4" Type="http://schemas.openxmlformats.org/officeDocument/2006/relationships/image" Target="../media/image105.png"/></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108.emf"/><Relationship Id="rId18" Type="http://schemas.openxmlformats.org/officeDocument/2006/relationships/image" Target="../media/image113.png"/><Relationship Id="rId3" Type="http://schemas.openxmlformats.org/officeDocument/2006/relationships/tags" Target="../tags/tag55.xml"/><Relationship Id="rId21" Type="http://schemas.openxmlformats.org/officeDocument/2006/relationships/image" Target="../media/image116.png"/><Relationship Id="rId7" Type="http://schemas.openxmlformats.org/officeDocument/2006/relationships/tags" Target="../tags/tag59.xml"/><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tags" Target="../tags/tag54.xml"/><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slideLayout" Target="../slideLayouts/slideLayout15.xml"/><Relationship Id="rId5" Type="http://schemas.openxmlformats.org/officeDocument/2006/relationships/tags" Target="../tags/tag57.xml"/><Relationship Id="rId15" Type="http://schemas.openxmlformats.org/officeDocument/2006/relationships/image" Target="../media/image110.png"/><Relationship Id="rId10" Type="http://schemas.openxmlformats.org/officeDocument/2006/relationships/tags" Target="../tags/tag62.xml"/><Relationship Id="rId19" Type="http://schemas.openxmlformats.org/officeDocument/2006/relationships/image" Target="../media/image114.png"/><Relationship Id="rId4" Type="http://schemas.openxmlformats.org/officeDocument/2006/relationships/tags" Target="../tags/tag56.xml"/><Relationship Id="rId9" Type="http://schemas.openxmlformats.org/officeDocument/2006/relationships/tags" Target="../tags/tag61.xml"/><Relationship Id="rId14" Type="http://schemas.openxmlformats.org/officeDocument/2006/relationships/image" Target="../media/image109.png"/><Relationship Id="rId22" Type="http://schemas.openxmlformats.org/officeDocument/2006/relationships/image" Target="../media/image117.png"/></Relationships>
</file>

<file path=ppt/slides/_rels/slide77.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tags" Target="../tags/tag65.xml"/><Relationship Id="rId7" Type="http://schemas.openxmlformats.org/officeDocument/2006/relationships/image" Target="../media/image108.emf"/><Relationship Id="rId12" Type="http://schemas.openxmlformats.org/officeDocument/2006/relationships/image" Target="../media/image121.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9.xml"/><Relationship Id="rId11" Type="http://schemas.openxmlformats.org/officeDocument/2006/relationships/image" Target="../media/image120.png"/><Relationship Id="rId5" Type="http://schemas.openxmlformats.org/officeDocument/2006/relationships/tags" Target="../tags/tag67.xml"/><Relationship Id="rId10" Type="http://schemas.openxmlformats.org/officeDocument/2006/relationships/image" Target="../media/image119.png"/><Relationship Id="rId4" Type="http://schemas.openxmlformats.org/officeDocument/2006/relationships/tags" Target="../tags/tag66.xml"/><Relationship Id="rId9" Type="http://schemas.openxmlformats.org/officeDocument/2006/relationships/image" Target="../media/image118.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dirty="0"/>
              <a:t>Filtration Theory</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a:t>
            </a:r>
            <a:r>
              <a:rPr lang="en-US" dirty="0" smtClean="0"/>
              <a:t>Filtration is a land and capital intensive option</a:t>
            </a:r>
            <a:endParaRPr lang="en-US" dirty="0"/>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t>
            </a:r>
            <a:r>
              <a:rPr lang="en-US" sz="2400" b="0" dirty="0" smtClean="0"/>
              <a:t>any </a:t>
            </a:r>
            <a:r>
              <a:rPr lang="en-US" sz="2400" b="0" dirty="0"/>
              <a:t>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12571" cy="665905"/>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smtClean="0"/>
              <a:t>Always check the velocity of unit processes to see if they are going to be cost effective</a:t>
            </a:r>
            <a:endParaRPr lang="en-US" b="0" dirty="0"/>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smtClean="0"/>
                <a:t>This term dominates</a:t>
              </a:r>
              <a:endParaRPr lang="en-US" sz="2400" b="0" dirty="0"/>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a:t>
            </a:r>
            <a:r>
              <a:rPr lang="en-US" sz="1600" b="0" dirty="0" smtClean="0"/>
              <a:t>L/s = 0.18 mm/s </a:t>
            </a:r>
            <a:r>
              <a:rPr lang="en-US" sz="1600" b="0" dirty="0"/>
              <a:t>(includes chemical room, bathroom, </a:t>
            </a:r>
            <a:r>
              <a:rPr lang="en-US" sz="1600" b="0" dirty="0" smtClean="0"/>
              <a:t>office)</a:t>
            </a:r>
            <a:endParaRPr lang="en-US" sz="1600" b="0" dirty="0"/>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factor of 20 matters!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40" y="421858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a:t>
            </a:r>
            <a:r>
              <a:rPr lang="en-US" sz="2800" dirty="0" smtClean="0"/>
              <a:t>(slow sand &amp; membrane </a:t>
            </a:r>
            <a:r>
              <a:rPr lang="en-US" sz="2800" dirty="0"/>
              <a:t>filters)</a:t>
            </a:r>
          </a:p>
          <a:p>
            <a:pPr lvl="1"/>
            <a:r>
              <a:rPr lang="en-US" sz="2400" dirty="0"/>
              <a:t>Particles to be removed are larger than the pore size</a:t>
            </a:r>
          </a:p>
          <a:p>
            <a:pPr lvl="1"/>
            <a:r>
              <a:rPr lang="en-US" sz="2400" dirty="0"/>
              <a:t>Clog rapidly and large piezometric head </a:t>
            </a:r>
            <a:r>
              <a:rPr lang="en-US" sz="2400" dirty="0" smtClean="0"/>
              <a:t>required</a:t>
            </a:r>
          </a:p>
          <a:p>
            <a:pPr lvl="1"/>
            <a:r>
              <a:rPr lang="en-US" sz="2400" dirty="0" smtClean="0"/>
              <a:t>Head loss increases faster and faster as pores clog</a:t>
            </a:r>
            <a:endParaRPr lang="en-US" sz="2400" dirty="0"/>
          </a:p>
          <a:p>
            <a:r>
              <a:rPr lang="en-US" sz="2800" dirty="0"/>
              <a:t>Depth filtration </a:t>
            </a:r>
            <a:r>
              <a:rPr lang="en-US" sz="2800" dirty="0" smtClean="0"/>
              <a:t>(rapid sand and stacked rapid)</a:t>
            </a:r>
            <a:endParaRPr lang="en-US" sz="2800" dirty="0"/>
          </a:p>
          <a:p>
            <a:pPr lvl="1"/>
            <a:r>
              <a:rPr lang="en-US" sz="2400" dirty="0"/>
              <a:t>Particles to be removed </a:t>
            </a:r>
            <a:r>
              <a:rPr lang="en-US" sz="2400" dirty="0" smtClean="0"/>
              <a:t>are much </a:t>
            </a:r>
            <a:r>
              <a:rPr lang="en-US" sz="2400" dirty="0"/>
              <a:t>smaller than </a:t>
            </a:r>
            <a:br>
              <a:rPr lang="en-US" sz="2400" dirty="0"/>
            </a:br>
            <a:r>
              <a:rPr lang="en-US" sz="2400" dirty="0"/>
              <a:t>the pore size</a:t>
            </a:r>
          </a:p>
          <a:p>
            <a:pPr lvl="1"/>
            <a:r>
              <a:rPr lang="en-US" sz="2400" dirty="0"/>
              <a:t>Require </a:t>
            </a:r>
            <a:r>
              <a:rPr lang="en-US" sz="2400" dirty="0" smtClean="0"/>
              <a:t>that particles collide with and attach to the media</a:t>
            </a:r>
            <a:endParaRPr lang="en-US" sz="2400" dirty="0"/>
          </a:p>
          <a:p>
            <a:pPr lvl="1"/>
            <a:r>
              <a:rPr lang="en-US" sz="2400" dirty="0"/>
              <a:t>Can handle more solids before developing excessive head loss</a:t>
            </a:r>
          </a:p>
          <a:p>
            <a:pPr lvl="1"/>
            <a:r>
              <a:rPr lang="en-US" sz="2400" dirty="0" smtClean="0"/>
              <a:t>Head loss increases at a constant rate</a:t>
            </a:r>
            <a:endParaRPr lang="en-US" sz="2400" dirty="0"/>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3"/>
            <a:ext cx="8700939" cy="231341"/>
          </a:xfrm>
          <a:prstGeom prst="rect">
            <a:avLst/>
          </a:prstGeom>
        </p:spPr>
      </p:pic>
      <p:pic>
        <p:nvPicPr>
          <p:cNvPr id="9" name="Picture 8"/>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39"/>
            <a:ext cx="5017551" cy="205196"/>
          </a:xfrm>
          <a:prstGeom prst="rect">
            <a:avLst/>
          </a:prstGeom>
        </p:spPr>
      </p:pic>
      <p:pic>
        <p:nvPicPr>
          <p:cNvPr id="16" name="Picture 15"/>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5" name="Picture 24"/>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3" y="48230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1207"/>
          </a:xfrm>
          <a:prstGeom prst="rect">
            <a:avLst/>
          </a:prstGeom>
        </p:spPr>
      </p:pic>
      <p:pic>
        <p:nvPicPr>
          <p:cNvPr id="11" name="Picture 10"/>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a:t>
            </a:r>
            <a:r>
              <a:rPr lang="en-US" b="0" dirty="0" smtClean="0"/>
              <a:t>Loss </a:t>
            </a:r>
            <a:r>
              <a:rPr lang="en-US" sz="1600" b="0" dirty="0" smtClean="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7"/>
            <a:ext cx="7442285" cy="668952"/>
          </a:xfrm>
          <a:prstGeom prst="rect">
            <a:avLst/>
          </a:prstGeom>
        </p:spPr>
      </p:pic>
      <p:sp>
        <p:nvSpPr>
          <p:cNvPr id="13" name="Rounded Rectangle 12"/>
          <p:cNvSpPr/>
          <p:nvPr/>
        </p:nvSpPr>
        <p:spPr bwMode="auto">
          <a:xfrm>
            <a:off x="2638259" y="593939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graphicFrame>
        <p:nvGraphicFramePr>
          <p:cNvPr id="494600" name="Object 8"/>
          <p:cNvGraphicFramePr>
            <a:graphicFrameLocks noChangeAspect="1"/>
          </p:cNvGraphicFramePr>
          <p:nvPr>
            <p:extLst>
              <p:ext uri="{D42A27DB-BD31-4B8C-83A1-F6EECF244321}">
                <p14:modId xmlns:p14="http://schemas.microsoft.com/office/powerpoint/2010/main" val="3855062832"/>
              </p:ext>
            </p:extLst>
          </p:nvPr>
        </p:nvGraphicFramePr>
        <p:xfrm>
          <a:off x="187890" y="2935235"/>
          <a:ext cx="5411244" cy="3922765"/>
        </p:xfrm>
        <a:graphic>
          <a:graphicData uri="http://schemas.openxmlformats.org/presentationml/2006/ole">
            <mc:AlternateContent xmlns:mc="http://schemas.openxmlformats.org/markup-compatibility/2006">
              <mc:Choice xmlns:v="urn:schemas-microsoft-com:vml" Requires="v">
                <p:oleObj spid="_x0000_s495162" name="Mathcad" r:id="rId7" imgW="3324240" imgH="2409840" progId="Mathcad">
                  <p:link updateAutomatic="1"/>
                </p:oleObj>
              </mc:Choice>
              <mc:Fallback>
                <p:oleObj name="Mathcad" r:id="rId7" imgW="3324240" imgH="2409840" progId="Mathcad">
                  <p:link updateAutomatic="1"/>
                  <p:pic>
                    <p:nvPicPr>
                      <p:cNvPr id="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9"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457200" y="1937225"/>
            <a:ext cx="4842666" cy="621714"/>
          </a:xfrm>
          <a:prstGeom prst="rect">
            <a:avLst/>
          </a:prstGeom>
        </p:spPr>
      </p:pic>
      <p:pic>
        <p:nvPicPr>
          <p:cNvPr id="4" name="Picture 3"/>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5758413" y="1974809"/>
            <a:ext cx="3270095" cy="559238"/>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identify a need, then invent</a:t>
            </a:r>
            <a:endParaRPr lang="en-US" dirty="0"/>
          </a:p>
        </p:txBody>
      </p:sp>
      <p:sp>
        <p:nvSpPr>
          <p:cNvPr id="3" name="Content Placeholder 2"/>
          <p:cNvSpPr>
            <a:spLocks noGrp="1"/>
          </p:cNvSpPr>
          <p:nvPr>
            <p:ph idx="1"/>
          </p:nvPr>
        </p:nvSpPr>
        <p:spPr/>
        <p:txBody>
          <a:bodyPr/>
          <a:lstStyle/>
          <a:p>
            <a:r>
              <a:rPr lang="en-US" dirty="0" smtClean="0"/>
              <a:t>Slow sand – capital and labor intensive</a:t>
            </a:r>
          </a:p>
          <a:p>
            <a:r>
              <a:rPr lang="en-US" dirty="0" smtClean="0"/>
              <a:t>Rapid sand – require pumps for backwash or require 6 filters working together</a:t>
            </a:r>
          </a:p>
          <a:p>
            <a:endParaRPr lang="en-US" dirty="0"/>
          </a:p>
          <a:p>
            <a:r>
              <a:rPr lang="en-US" dirty="0" smtClean="0"/>
              <a:t>Neither of these are good options for small communities</a:t>
            </a:r>
          </a:p>
          <a:p>
            <a:r>
              <a:rPr lang="en-US" dirty="0" smtClean="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a:t>
            </a:r>
            <a:r>
              <a:rPr lang="en-US" dirty="0" smtClean="0"/>
              <a:t>Filter Set:</a:t>
            </a:r>
            <a:r>
              <a:rPr lang="en-US" dirty="0"/>
              <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7"/>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smtClean="0"/>
              <a:t>Sand </a:t>
            </a:r>
            <a:r>
              <a:rPr lang="en-US" dirty="0"/>
              <a:t>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smtClean="0"/>
              <a:t>Would increase AguaClara plant size by 50%! </a:t>
            </a:r>
            <a:r>
              <a:rPr lang="en-US" sz="2000" dirty="0" err="1" smtClean="0"/>
              <a:t>Vnet</a:t>
            </a:r>
            <a:r>
              <a:rPr lang="en-US" sz="2000" dirty="0" smtClean="0"/>
              <a:t> for entire plant is 0.18 mm/s</a:t>
            </a:r>
            <a:endParaRPr lang="en-US" sz="2000" dirty="0"/>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1999 Perspective on Conventional Treatment</a:t>
            </a:r>
            <a:endParaRPr lang="en-US" dirty="0"/>
          </a:p>
        </p:txBody>
      </p:sp>
      <p:sp>
        <p:nvSpPr>
          <p:cNvPr id="3" name="Content Placeholder 2"/>
          <p:cNvSpPr>
            <a:spLocks noGrp="1"/>
          </p:cNvSpPr>
          <p:nvPr>
            <p:ph idx="1"/>
          </p:nvPr>
        </p:nvSpPr>
        <p:spPr/>
        <p:txBody>
          <a:bodyPr/>
          <a:lstStyle/>
          <a:p>
            <a:r>
              <a:rPr lang="en-US" sz="2400" dirty="0" smtClean="0"/>
              <a:t>For </a:t>
            </a:r>
            <a:r>
              <a:rPr lang="en-US" sz="2400" dirty="0"/>
              <a:t>the first 75 years of this </a:t>
            </a:r>
            <a:r>
              <a:rPr lang="en-US" sz="2400" dirty="0" smtClean="0"/>
              <a:t>century (written in 1999), </a:t>
            </a:r>
            <a:r>
              <a:rPr lang="en-US" sz="2400" b="1" u="sng" dirty="0"/>
              <a:t>chemical clarification, granular media filtration, and chlorination</a:t>
            </a:r>
            <a:r>
              <a:rPr lang="en-US" sz="2400" dirty="0"/>
              <a:t> were virtually the only treatment processes used in municipal water treatment. However, the past 20 years have seen a dramatic change in the water industry's approach to water treatment in which water utilities have started to seriously consider alternative treatment technologies to the traditional </a:t>
            </a:r>
            <a:r>
              <a:rPr lang="en-US" sz="2400" b="1" u="sng" dirty="0"/>
              <a:t>filtration/chlorination treatment</a:t>
            </a:r>
            <a:r>
              <a:rPr lang="en-US" sz="2400" dirty="0"/>
              <a:t> approach. This paper identifies and discusses some of these "emerging" technologies</a:t>
            </a:r>
            <a:r>
              <a:rPr lang="en-US" sz="2400" dirty="0" smtClean="0"/>
              <a:t>.</a:t>
            </a:r>
          </a:p>
          <a:p>
            <a:r>
              <a:rPr lang="en-US" sz="2400" dirty="0" smtClean="0"/>
              <a:t>CEE 4520 is </a:t>
            </a:r>
            <a:r>
              <a:rPr lang="en-US" sz="2400" dirty="0"/>
              <a:t>about the next generation of conventional </a:t>
            </a:r>
            <a:r>
              <a:rPr lang="en-US" sz="2400" dirty="0" smtClean="0"/>
              <a:t>(or traditional) water treatment – the proven technologies that are used worldwide for the vast majority of municipal water treatment</a:t>
            </a:r>
            <a:endParaRPr lang="en-US" sz="2400" dirty="0"/>
          </a:p>
          <a:p>
            <a:endParaRPr lang="en-US" sz="2400" dirty="0"/>
          </a:p>
        </p:txBody>
      </p:sp>
    </p:spTree>
    <p:extLst>
      <p:ext uri="{BB962C8B-B14F-4D97-AF65-F5344CB8AC3E}">
        <p14:creationId xmlns:p14="http://schemas.microsoft.com/office/powerpoint/2010/main" val="3022126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smtClean="0"/>
                <a:t>Filter performance depends on pretreatment</a:t>
              </a:r>
              <a:endParaRPr lang="en-US" sz="2400" b="0" u="sng" dirty="0"/>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548419" y="1296537"/>
            <a:ext cx="3316405" cy="0"/>
          </a:xfrm>
          <a:prstGeom prst="straightConnector1">
            <a:avLst/>
          </a:prstGeom>
          <a:noFill/>
          <a:ln w="25400" cap="flat" cmpd="sng" algn="ctr">
            <a:solidFill>
              <a:schemeClr val="accent4"/>
            </a:solidFill>
            <a:prstDash val="sysDash"/>
            <a:round/>
            <a:headEnd type="none" w="lg" len="med"/>
            <a:tailEnd type="none"/>
          </a:ln>
          <a:effectLst/>
        </p:spPr>
      </p:cxnSp>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4"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2"/>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1"/>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1"/>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1"/>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8"/>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a:solidFill>
            <a:schemeClr val="bg1"/>
          </a:solidFill>
        </p:grpSpPr>
        <p:sp>
          <p:nvSpPr>
            <p:cNvPr id="121" name="Rectangle 330 1"/>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2"/>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65"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9"/>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6" name="Group 191"/>
            <p:cNvGrpSpPr/>
            <p:nvPr/>
          </p:nvGrpSpPr>
          <p:grpSpPr>
            <a:xfrm>
              <a:off x="6424801" y="6257420"/>
              <a:ext cx="784525" cy="507236"/>
              <a:chOff x="6424801" y="5321716"/>
              <a:chExt cx="784525" cy="507236"/>
            </a:xfrm>
          </p:grpSpPr>
          <p:grpSp>
            <p:nvGrpSpPr>
              <p:cNvPr id="67" name="Group 99"/>
              <p:cNvGrpSpPr/>
              <p:nvPr/>
            </p:nvGrpSpPr>
            <p:grpSpPr>
              <a:xfrm rot="5400000">
                <a:off x="6693428" y="5487856"/>
                <a:ext cx="223645" cy="336234"/>
                <a:chOff x="6280150" y="1319213"/>
                <a:chExt cx="255588" cy="376238"/>
              </a:xfrm>
            </p:grpSpPr>
            <p:sp>
              <p:nvSpPr>
                <p:cNvPr id="163" name="Rectangle 330 2"/>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2"/>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10"/>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9" name="Group 106"/>
              <p:cNvGrpSpPr/>
              <p:nvPr/>
            </p:nvGrpSpPr>
            <p:grpSpPr>
              <a:xfrm rot="16200000">
                <a:off x="6951357" y="5570983"/>
                <a:ext cx="246063" cy="269875"/>
                <a:chOff x="6346031" y="891382"/>
                <a:chExt cx="246063" cy="269875"/>
              </a:xfrm>
            </p:grpSpPr>
            <p:sp>
              <p:nvSpPr>
                <p:cNvPr id="160" name="Oval 55 2"/>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2"/>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2"/>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Rectangle 107"/>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6851176" y="1132764"/>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a:endCxn id="155" idx="0"/>
          </p:cNvCxnSpPr>
          <p:nvPr/>
        </p:nvCxnSpPr>
        <p:spPr bwMode="auto">
          <a:xfrm>
            <a:off x="6741994" y="1323833"/>
            <a:ext cx="8340" cy="2406782"/>
          </a:xfrm>
          <a:prstGeom prst="straightConnector1">
            <a:avLst/>
          </a:prstGeom>
          <a:noFill/>
          <a:ln w="25400" cap="flat" cmpd="sng" algn="ctr">
            <a:solidFill>
              <a:schemeClr val="accent4"/>
            </a:solidFill>
            <a:prstDash val="solid"/>
            <a:round/>
            <a:headEnd type="arrow" w="lg" len="med"/>
            <a:tailEnd type="arrow"/>
          </a:ln>
          <a:effectLst/>
        </p:spPr>
      </p:cxn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Arrow Connector 130"/>
          <p:cNvCxnSpPr/>
          <p:nvPr/>
        </p:nvCxnSpPr>
        <p:spPr bwMode="auto">
          <a:xfrm>
            <a:off x="7601803" y="3916907"/>
            <a:ext cx="0" cy="2756848"/>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12" name="Straight Connector 111"/>
          <p:cNvCxnSpPr/>
          <p:nvPr/>
        </p:nvCxnSpPr>
        <p:spPr bwMode="auto">
          <a:xfrm>
            <a:off x="6646257" y="3753339"/>
            <a:ext cx="651222" cy="0"/>
          </a:xfrm>
          <a:prstGeom prst="line">
            <a:avLst/>
          </a:prstGeom>
          <a:noFill/>
          <a:ln w="12700" cap="flat" cmpd="sng" algn="ctr">
            <a:solidFill>
              <a:schemeClr val="accent2"/>
            </a:solidFill>
            <a:prstDash val="sysDash"/>
            <a:round/>
            <a:headEnd type="none" w="lg" len="med"/>
            <a:tailEnd type="none" w="lg" len="med"/>
          </a:ln>
          <a:effectLst/>
        </p:spPr>
      </p:cxnSp>
      <p:pic>
        <p:nvPicPr>
          <p:cNvPr id="32" name="Picture 31"/>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83120" y="4978700"/>
            <a:ext cx="1642667"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29" name="TextBox 128"/>
          <p:cNvSpPr txBox="1"/>
          <p:nvPr/>
        </p:nvSpPr>
        <p:spPr>
          <a:xfrm>
            <a:off x="6964472" y="814192"/>
            <a:ext cx="1766170" cy="830997"/>
          </a:xfrm>
          <a:prstGeom prst="rect">
            <a:avLst/>
          </a:prstGeom>
          <a:noFill/>
        </p:spPr>
        <p:txBody>
          <a:bodyPr wrap="square" rtlCol="0">
            <a:spAutoFit/>
          </a:bodyPr>
          <a:lstStyle/>
          <a:p>
            <a:r>
              <a:rPr lang="en-US" sz="2400" b="0" dirty="0"/>
              <a:t>Total filter head loss</a:t>
            </a:r>
          </a:p>
        </p:txBody>
      </p:sp>
      <p:sp>
        <p:nvSpPr>
          <p:cNvPr id="130" name="TextBox 129"/>
          <p:cNvSpPr txBox="1"/>
          <p:nvPr/>
        </p:nvSpPr>
        <p:spPr>
          <a:xfrm>
            <a:off x="6926893" y="0"/>
            <a:ext cx="2217107" cy="830997"/>
          </a:xfrm>
          <a:prstGeom prst="rect">
            <a:avLst/>
          </a:prstGeom>
          <a:noFill/>
        </p:spPr>
        <p:txBody>
          <a:bodyPr wrap="square" rtlCol="0">
            <a:spAutoFit/>
          </a:bodyPr>
          <a:lstStyle/>
          <a:p>
            <a:r>
              <a:rPr lang="en-US" sz="2400" b="0" dirty="0"/>
              <a:t>Inlet plumbing head loss</a:t>
            </a:r>
          </a:p>
        </p:txBody>
      </p:sp>
      <p:cxnSp>
        <p:nvCxnSpPr>
          <p:cNvPr id="132" name="Straight Arrow Connector 131"/>
          <p:cNvCxnSpPr/>
          <p:nvPr/>
        </p:nvCxnSpPr>
        <p:spPr bwMode="auto">
          <a:xfrm flipH="1">
            <a:off x="6688899" y="479297"/>
            <a:ext cx="237994" cy="498901"/>
          </a:xfrm>
          <a:prstGeom prst="straightConnector1">
            <a:avLst/>
          </a:prstGeom>
          <a:noFill/>
          <a:ln w="12700" cap="flat" cmpd="sng" algn="ctr">
            <a:solidFill>
              <a:schemeClr val="bg2"/>
            </a:solidFill>
            <a:prstDash val="solid"/>
            <a:round/>
            <a:headEnd type="none" w="lg" len="med"/>
            <a:tailEnd type="arrow"/>
          </a:ln>
          <a:effectLst/>
        </p:spPr>
      </p:cxn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grpSp>
        <p:nvGrpSpPr>
          <p:cNvPr id="193" name="Group 192"/>
          <p:cNvGrpSpPr/>
          <p:nvPr/>
        </p:nvGrpSpPr>
        <p:grpSpPr>
          <a:xfrm>
            <a:off x="6424801" y="1254642"/>
            <a:ext cx="784525" cy="5510014"/>
            <a:chOff x="6424801" y="1254642"/>
            <a:chExt cx="784525" cy="5510014"/>
          </a:xfrm>
        </p:grpSpPr>
        <p:sp>
          <p:nvSpPr>
            <p:cNvPr id="106" name="Rectangle 105"/>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0"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2" name="Group 191"/>
            <p:cNvGrpSpPr/>
            <p:nvPr/>
          </p:nvGrpSpPr>
          <p:grpSpPr>
            <a:xfrm>
              <a:off x="6424801" y="6257420"/>
              <a:ext cx="784525" cy="507236"/>
              <a:chOff x="6424801" y="5321716"/>
              <a:chExt cx="784525" cy="507236"/>
            </a:xfrm>
          </p:grpSpPr>
          <p:grpSp>
            <p:nvGrpSpPr>
              <p:cNvPr id="98" name="Group 99"/>
              <p:cNvGrpSpPr/>
              <p:nvPr/>
            </p:nvGrpSpPr>
            <p:grpSpPr>
              <a:xfrm rot="5400000">
                <a:off x="6693428" y="5487856"/>
                <a:ext cx="223645" cy="336234"/>
                <a:chOff x="6280150" y="1319213"/>
                <a:chExt cx="255588" cy="376238"/>
              </a:xfrm>
            </p:grpSpPr>
            <p:sp>
              <p:nvSpPr>
                <p:cNvPr id="11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11" name="Group 106"/>
              <p:cNvGrpSpPr/>
              <p:nvPr/>
            </p:nvGrpSpPr>
            <p:grpSpPr>
              <a:xfrm rot="16200000">
                <a:off x="6951357" y="5570983"/>
                <a:ext cx="246063" cy="269875"/>
                <a:chOff x="6346031" y="891382"/>
                <a:chExt cx="246063" cy="269875"/>
              </a:xfrm>
            </p:grpSpPr>
            <p:sp>
              <p:nvSpPr>
                <p:cNvPr id="11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18" name="Rectangle 117"/>
          <p:cNvSpPr/>
          <p:nvPr/>
        </p:nvSpPr>
        <p:spPr bwMode="auto">
          <a:xfrm>
            <a:off x="6441280" y="1265275"/>
            <a:ext cx="64008"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839211" y="953146"/>
            <a:ext cx="100208" cy="338203"/>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7" name="Rectangle 186"/>
          <p:cNvSpPr/>
          <p:nvPr/>
        </p:nvSpPr>
        <p:spPr bwMode="auto">
          <a:xfrm>
            <a:off x="5542162"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8" name="Straight Connector 18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182"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5" name="Rectangle 9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3" name="Group 329"/>
          <p:cNvGrpSpPr>
            <a:grpSpLocks/>
          </p:cNvGrpSpPr>
          <p:nvPr/>
        </p:nvGrpSpPr>
        <p:grpSpPr bwMode="auto">
          <a:xfrm rot="10800000">
            <a:off x="6280150"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2" name="Rectangle 101"/>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26" name="Group 125"/>
          <p:cNvGrpSpPr/>
          <p:nvPr/>
        </p:nvGrpSpPr>
        <p:grpSpPr>
          <a:xfrm>
            <a:off x="6424801" y="1254642"/>
            <a:ext cx="784525" cy="5510014"/>
            <a:chOff x="6424801" y="1254642"/>
            <a:chExt cx="784525" cy="5510014"/>
          </a:xfrm>
        </p:grpSpPr>
        <p:sp>
          <p:nvSpPr>
            <p:cNvPr id="127" name="Rectangle 126"/>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1" name="Rectangle 130"/>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3"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35" name="Group 191"/>
            <p:cNvGrpSpPr/>
            <p:nvPr/>
          </p:nvGrpSpPr>
          <p:grpSpPr>
            <a:xfrm>
              <a:off x="6424801" y="6257420"/>
              <a:ext cx="784525" cy="507236"/>
              <a:chOff x="6424801" y="5321716"/>
              <a:chExt cx="784525" cy="507236"/>
            </a:xfrm>
          </p:grpSpPr>
          <p:grpSp>
            <p:nvGrpSpPr>
              <p:cNvPr id="143" name="Group 99"/>
              <p:cNvGrpSpPr/>
              <p:nvPr/>
            </p:nvGrpSpPr>
            <p:grpSpPr>
              <a:xfrm rot="5400000">
                <a:off x="6693428" y="5487856"/>
                <a:ext cx="223645" cy="336234"/>
                <a:chOff x="6280150" y="1319213"/>
                <a:chExt cx="255588" cy="376238"/>
              </a:xfrm>
            </p:grpSpPr>
            <p:sp>
              <p:nvSpPr>
                <p:cNvPr id="17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8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6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74" name="Group 106"/>
              <p:cNvGrpSpPr/>
              <p:nvPr/>
            </p:nvGrpSpPr>
            <p:grpSpPr>
              <a:xfrm rot="16200000">
                <a:off x="6951357" y="5570983"/>
                <a:ext cx="246063" cy="269875"/>
                <a:chOff x="6346031" y="891382"/>
                <a:chExt cx="246063" cy="269875"/>
              </a:xfrm>
            </p:grpSpPr>
            <p:sp>
              <p:nvSpPr>
                <p:cNvPr id="175"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7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2" name="Rectangle 181"/>
          <p:cNvSpPr/>
          <p:nvPr/>
        </p:nvSpPr>
        <p:spPr bwMode="auto">
          <a:xfrm>
            <a:off x="5551687" y="1205024"/>
            <a:ext cx="64008"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7"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6"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17"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20" name="Group 329"/>
          <p:cNvGrpSpPr>
            <a:grpSpLocks/>
          </p:cNvGrpSpPr>
          <p:nvPr/>
        </p:nvGrpSpPr>
        <p:grpSpPr bwMode="auto">
          <a:xfrm rot="10800000">
            <a:off x="6280150" y="900657"/>
            <a:ext cx="255588" cy="376238"/>
            <a:chOff x="1440" y="3168"/>
            <a:chExt cx="192" cy="288"/>
          </a:xfrm>
          <a:solidFill>
            <a:schemeClr val="accent3"/>
          </a:solidFill>
        </p:grpSpPr>
        <p:sp>
          <p:nvSpPr>
            <p:cNvPr id="121"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22"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23" name="Rectangle 122"/>
          <p:cNvSpPr/>
          <p:nvPr/>
        </p:nvSpPr>
        <p:spPr bwMode="auto">
          <a:xfrm>
            <a:off x="5741828" y="1047502"/>
            <a:ext cx="538322" cy="93663"/>
          </a:xfrm>
          <a:prstGeom prst="rect">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5" name="Rectangle 124"/>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3"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38" name="Group 137"/>
          <p:cNvGrpSpPr/>
          <p:nvPr/>
        </p:nvGrpSpPr>
        <p:grpSpPr>
          <a:xfrm>
            <a:off x="6424801" y="1254642"/>
            <a:ext cx="784525" cy="5510014"/>
            <a:chOff x="6424801" y="1254642"/>
            <a:chExt cx="784525" cy="5510014"/>
          </a:xfrm>
        </p:grpSpPr>
        <p:sp>
          <p:nvSpPr>
            <p:cNvPr id="152" name="Rectangle 151"/>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53"/>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5"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6" name="Group 191"/>
            <p:cNvGrpSpPr/>
            <p:nvPr/>
          </p:nvGrpSpPr>
          <p:grpSpPr>
            <a:xfrm>
              <a:off x="6424801" y="6257420"/>
              <a:ext cx="784525" cy="507236"/>
              <a:chOff x="6424801" y="5321716"/>
              <a:chExt cx="784525" cy="507236"/>
            </a:xfrm>
          </p:grpSpPr>
          <p:grpSp>
            <p:nvGrpSpPr>
              <p:cNvPr id="157" name="Group 99"/>
              <p:cNvGrpSpPr/>
              <p:nvPr/>
            </p:nvGrpSpPr>
            <p:grpSpPr>
              <a:xfrm rot="5400000">
                <a:off x="6693428" y="5487856"/>
                <a:ext cx="223645" cy="336234"/>
                <a:chOff x="6280150" y="1319213"/>
                <a:chExt cx="255588" cy="376238"/>
              </a:xfrm>
            </p:grpSpPr>
            <p:sp>
              <p:nvSpPr>
                <p:cNvPr id="163"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5"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58"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59" name="Group 106"/>
              <p:cNvGrpSpPr/>
              <p:nvPr/>
            </p:nvGrpSpPr>
            <p:grpSpPr>
              <a:xfrm rot="16200000">
                <a:off x="6951357" y="5570983"/>
                <a:ext cx="246063" cy="269875"/>
                <a:chOff x="6346031" y="891382"/>
                <a:chExt cx="246063" cy="269875"/>
              </a:xfrm>
            </p:grpSpPr>
            <p:sp>
              <p:nvSpPr>
                <p:cNvPr id="160"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61"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smtClean="0"/>
              <a:t>Floc/Floc blanket/Plate settlers do the hard work</a:t>
            </a:r>
            <a:endParaRPr lang="en-US" dirty="0"/>
          </a:p>
        </p:txBody>
      </p:sp>
      <p:sp>
        <p:nvSpPr>
          <p:cNvPr id="3" name="Content Placeholder 2"/>
          <p:cNvSpPr>
            <a:spLocks noGrp="1"/>
          </p:cNvSpPr>
          <p:nvPr>
            <p:ph idx="1"/>
          </p:nvPr>
        </p:nvSpPr>
        <p:spPr/>
        <p:txBody>
          <a:bodyPr/>
          <a:lstStyle/>
          <a:p>
            <a:r>
              <a:rPr lang="en-US" sz="2800" dirty="0"/>
              <a:t>The amount of water wasted from each unit process is determined by the </a:t>
            </a:r>
            <a:r>
              <a:rPr lang="en-US" sz="2800" dirty="0" smtClean="0"/>
              <a:t>solids </a:t>
            </a:r>
            <a:r>
              <a:rPr lang="en-US" sz="2800" dirty="0"/>
              <a:t>concentration of wasted </a:t>
            </a:r>
            <a:r>
              <a:rPr lang="en-US" sz="2800" dirty="0" smtClean="0"/>
              <a:t>water.</a:t>
            </a:r>
            <a:endParaRPr lang="en-US" sz="2800" dirty="0"/>
          </a:p>
          <a:p>
            <a:r>
              <a:rPr lang="en-US" sz="2800" dirty="0"/>
              <a:t>The goal is to </a:t>
            </a:r>
            <a:r>
              <a:rPr lang="en-US" sz="2800" dirty="0" smtClean="0"/>
              <a:t>minimize volume of wasted water: therefore maximize solids concentration of waste</a:t>
            </a:r>
            <a:endParaRPr lang="en-US" sz="2800" dirty="0"/>
          </a:p>
          <a:p>
            <a:r>
              <a:rPr lang="en-US" sz="2800" dirty="0"/>
              <a:t>Backwash water is </a:t>
            </a:r>
            <a:r>
              <a:rPr lang="en-US" sz="2800" dirty="0" smtClean="0"/>
              <a:t>less concentrated than floc hopper waste</a:t>
            </a:r>
          </a:p>
          <a:p>
            <a:pPr lvl="1"/>
            <a:r>
              <a:rPr lang="en-US" sz="2400" dirty="0" smtClean="0"/>
              <a:t>Goal is to minimize solids entering filter!</a:t>
            </a:r>
            <a:endParaRPr lang="en-US" sz="2400" dirty="0"/>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527178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4245477"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4019244"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545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39829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4208411"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5487936" y="79075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0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424571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73524"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447247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4437011" y="150698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5035794"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4797119"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4757686"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4995811"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5232349"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23816" y="129407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49241" y="129407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77048" y="129407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1691" y="129407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39816" y="129407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6354" y="129407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9"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1030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73494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7440088" y="103830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59282" y="3569520"/>
            <a:ext cx="2881745" cy="15236"/>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7783830"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8887217" y="3835266"/>
            <a:ext cx="107620" cy="264509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7782856"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399489" y="3915124"/>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399489"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294075"/>
            <a:ext cx="846161" cy="2281638"/>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231865" y="3666591"/>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709448" cy="830997"/>
          </a:xfrm>
          <a:prstGeom prst="rect">
            <a:avLst/>
          </a:prstGeom>
          <a:noFill/>
        </p:spPr>
        <p:txBody>
          <a:bodyPr wrap="square" rtlCol="0">
            <a:spAutoFit/>
          </a:bodyPr>
          <a:lstStyle/>
          <a:p>
            <a:r>
              <a:rPr lang="en-US" sz="1600" b="0" dirty="0" smtClean="0"/>
              <a:t>Max and </a:t>
            </a:r>
            <a:r>
              <a:rPr lang="en-US" sz="1600" b="0" dirty="0"/>
              <a:t>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57927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583" y="-22006"/>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543" y="-51290"/>
            <a:ext cx="896204" cy="369332"/>
          </a:xfrm>
          <a:prstGeom prst="rect">
            <a:avLst/>
          </a:prstGeom>
          <a:noFill/>
        </p:spPr>
        <p:txBody>
          <a:bodyPr wrap="square" rtlCol="0">
            <a:spAutoFit/>
          </a:bodyPr>
          <a:lstStyle/>
          <a:p>
            <a:r>
              <a:rPr lang="en-US" sz="1800" b="0" dirty="0"/>
              <a:t>Outlet</a:t>
            </a:r>
          </a:p>
        </p:txBody>
      </p:sp>
      <p:pic>
        <p:nvPicPr>
          <p:cNvPr id="32" name="Picture 3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441135" y="533785"/>
            <a:ext cx="1386666" cy="246857"/>
          </a:xfrm>
          <a:prstGeom prst="rect">
            <a:avLst/>
          </a:prstGeom>
        </p:spPr>
      </p:pic>
      <p:pic>
        <p:nvPicPr>
          <p:cNvPr id="33" name="Picture 3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5693" y="236247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
        <p:nvSpPr>
          <p:cNvPr id="139" name="Block Arc 44 9"/>
          <p:cNvSpPr>
            <a:spLocks/>
          </p:cNvSpPr>
          <p:nvPr/>
        </p:nvSpPr>
        <p:spPr bwMode="auto">
          <a:xfrm rot="10800000">
            <a:off x="8553512" y="625725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7058946" y="334362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7401644" y="126060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7448332" y="274581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8337583" y="626361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7389761" y="90065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895601" y="3083370"/>
            <a:ext cx="1039237" cy="245333"/>
          </a:xfrm>
          <a:prstGeom prst="rect">
            <a:avLst/>
          </a:prstGeom>
        </p:spPr>
      </p:pic>
      <p:cxnSp>
        <p:nvCxnSpPr>
          <p:cNvPr id="138" name="Straight Arrow Connector 137"/>
          <p:cNvCxnSpPr>
            <a:endCxn id="154" idx="0"/>
          </p:cNvCxnSpPr>
          <p:nvPr/>
        </p:nvCxnSpPr>
        <p:spPr bwMode="auto">
          <a:xfrm>
            <a:off x="8934838" y="3579335"/>
            <a:ext cx="6189" cy="255931"/>
          </a:xfrm>
          <a:prstGeom prst="straightConnector1">
            <a:avLst/>
          </a:prstGeom>
          <a:noFill/>
          <a:ln w="12700" cap="flat" cmpd="sng" algn="ctr">
            <a:solidFill>
              <a:schemeClr val="bg2"/>
            </a:solidFill>
            <a:prstDash val="solid"/>
            <a:round/>
            <a:headEnd type="arrow" w="med" len="med"/>
            <a:tailEnd type="arrow" w="med" len="med"/>
          </a:ln>
          <a:effectLst/>
        </p:spPr>
      </p:cxnSp>
      <p:grpSp>
        <p:nvGrpSpPr>
          <p:cNvPr id="60" name="Group 59"/>
          <p:cNvGrpSpPr/>
          <p:nvPr/>
        </p:nvGrpSpPr>
        <p:grpSpPr>
          <a:xfrm>
            <a:off x="4798167" y="108437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3769823" y="627469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8415220" y="3328703"/>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1399489" y="371495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2547601" y="153597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2623812" y="1242769"/>
            <a:ext cx="755335" cy="369332"/>
          </a:xfrm>
          <a:prstGeom prst="rect">
            <a:avLst/>
          </a:prstGeom>
          <a:noFill/>
        </p:spPr>
        <p:txBody>
          <a:bodyPr wrap="none" rtlCol="0">
            <a:spAutoFit/>
          </a:bodyPr>
          <a:lstStyle/>
          <a:p>
            <a:r>
              <a:rPr lang="en-US" sz="1800" b="0" dirty="0" smtClean="0"/>
              <a:t>10 </a:t>
            </a:r>
            <a:r>
              <a:rPr lang="en-US" sz="1800" b="0" dirty="0"/>
              <a:t>cm</a:t>
            </a:r>
          </a:p>
        </p:txBody>
      </p:sp>
      <p:cxnSp>
        <p:nvCxnSpPr>
          <p:cNvPr id="178" name="Straight Connector 177"/>
          <p:cNvCxnSpPr/>
          <p:nvPr/>
        </p:nvCxnSpPr>
        <p:spPr bwMode="auto">
          <a:xfrm flipH="1">
            <a:off x="1399489" y="380178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9" name="Straight Arrow Connector 178"/>
          <p:cNvCxnSpPr>
            <a:stCxn id="140" idx="3"/>
          </p:cNvCxnSpPr>
          <p:nvPr/>
        </p:nvCxnSpPr>
        <p:spPr bwMode="auto">
          <a:xfrm>
            <a:off x="987200" y="3851257"/>
            <a:ext cx="432187" cy="5153"/>
          </a:xfrm>
          <a:prstGeom prst="straightConnector1">
            <a:avLst/>
          </a:prstGeom>
          <a:noFill/>
          <a:ln w="12700" cap="flat" cmpd="sng" algn="ctr">
            <a:solidFill>
              <a:schemeClr val="bg2"/>
            </a:solidFill>
            <a:prstDash val="solid"/>
            <a:round/>
            <a:headEnd type="none" w="lg" len="med"/>
            <a:tailEnd type="arrow"/>
          </a:ln>
          <a:effectLst/>
        </p:spPr>
      </p:cxnSp>
      <p:cxnSp>
        <p:nvCxnSpPr>
          <p:cNvPr id="180" name="Straight Arrow Connector 179"/>
          <p:cNvCxnSpPr>
            <a:stCxn id="140" idx="3"/>
          </p:cNvCxnSpPr>
          <p:nvPr/>
        </p:nvCxnSpPr>
        <p:spPr bwMode="auto">
          <a:xfrm flipV="1">
            <a:off x="987200" y="3625355"/>
            <a:ext cx="446433" cy="225902"/>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98017" y="3028193"/>
            <a:ext cx="986167" cy="369332"/>
          </a:xfrm>
          <a:prstGeom prst="rect">
            <a:avLst/>
          </a:prstGeom>
          <a:noFill/>
        </p:spPr>
        <p:txBody>
          <a:bodyPr wrap="none" rtlCol="0">
            <a:spAutoFit/>
          </a:bodyPr>
          <a:lstStyle/>
          <a:p>
            <a:r>
              <a:rPr lang="en-US" sz="1800" b="0" dirty="0" smtClean="0"/>
              <a:t>Pipe OD</a:t>
            </a:r>
            <a:endParaRPr lang="en-US" sz="1800" b="0" dirty="0"/>
          </a:p>
        </p:txBody>
      </p:sp>
      <p:cxnSp>
        <p:nvCxnSpPr>
          <p:cNvPr id="182" name="Straight Arrow Connector 181"/>
          <p:cNvCxnSpPr>
            <a:stCxn id="181" idx="2"/>
          </p:cNvCxnSpPr>
          <p:nvPr/>
        </p:nvCxnSpPr>
        <p:spPr bwMode="auto">
          <a:xfrm>
            <a:off x="691101" y="3397525"/>
            <a:ext cx="686561" cy="363471"/>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p:nvPr/>
        </p:nvCxnSpPr>
        <p:spPr bwMode="auto">
          <a:xfrm flipH="1">
            <a:off x="2441196" y="1094955"/>
            <a:ext cx="1560840"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2632361" y="1008646"/>
            <a:ext cx="755335" cy="369332"/>
          </a:xfrm>
          <a:prstGeom prst="rect">
            <a:avLst/>
          </a:prstGeom>
          <a:noFill/>
        </p:spPr>
        <p:txBody>
          <a:bodyPr wrap="none" rtlCol="0">
            <a:spAutoFit/>
          </a:bodyPr>
          <a:lstStyle/>
          <a:p>
            <a:r>
              <a:rPr lang="en-US" sz="1800" b="0" dirty="0" smtClean="0"/>
              <a:t>10 </a:t>
            </a:r>
            <a:r>
              <a:rPr lang="en-US" sz="1800" b="0" dirty="0"/>
              <a:t>cm</a:t>
            </a:r>
          </a:p>
        </p:txBody>
      </p:sp>
      <p:pic>
        <p:nvPicPr>
          <p:cNvPr id="14345" name="Picture 143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961039" y="940943"/>
            <a:ext cx="1664479" cy="134890"/>
          </a:xfrm>
          <a:prstGeom prst="rect">
            <a:avLst/>
          </a:prstGeom>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r>
              <a:rPr lang="en-US" dirty="0"/>
              <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a:t>
            </a:r>
            <a:r>
              <a:rPr lang="en-US" dirty="0" smtClean="0"/>
              <a:t>used</a:t>
            </a:r>
          </a:p>
          <a:p>
            <a:r>
              <a:rPr lang="en-US" dirty="0" smtClean="0"/>
              <a:t>No evidence yet of breakthrough happening before max head loss. Thus shallower filters may be possible</a:t>
            </a:r>
            <a:endParaRPr lang="en-US" dirty="0"/>
          </a:p>
          <a:p>
            <a:r>
              <a:rPr lang="en-US" dirty="0" smtClean="0"/>
              <a:t>Big goal is to eliminate slots</a:t>
            </a:r>
            <a:endParaRPr lang="en-US" dirty="0"/>
          </a:p>
          <a:p>
            <a:r>
              <a:rPr lang="en-US" dirty="0"/>
              <a:t>More research required to improve the design</a:t>
            </a: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Reflections</a:t>
            </a:r>
            <a:endParaRPr lang="en-US" dirty="0"/>
          </a:p>
        </p:txBody>
      </p:sp>
      <p:sp>
        <p:nvSpPr>
          <p:cNvPr id="3" name="Content Placeholder 2"/>
          <p:cNvSpPr>
            <a:spLocks noGrp="1"/>
          </p:cNvSpPr>
          <p:nvPr>
            <p:ph idx="1"/>
          </p:nvPr>
        </p:nvSpPr>
        <p:spPr/>
        <p:txBody>
          <a:bodyPr/>
          <a:lstStyle/>
          <a:p>
            <a:r>
              <a:rPr lang="en-US" dirty="0" smtClean="0"/>
              <a:t>Which particles are easier to capture (big ones or small ones)? (both!!!)</a:t>
            </a:r>
          </a:p>
          <a:p>
            <a:r>
              <a:rPr lang="en-US" dirty="0" smtClean="0"/>
              <a:t>Why does a rapid sand filter improve in performance in the first minutes of operation?</a:t>
            </a:r>
          </a:p>
          <a:p>
            <a:r>
              <a:rPr lang="en-US" dirty="0" smtClean="0"/>
              <a:t>Why is this file called floc filtration?</a:t>
            </a:r>
          </a:p>
          <a:p>
            <a:r>
              <a:rPr lang="en-US" dirty="0" smtClean="0"/>
              <a:t>Why do many water treatment facilities use dual media filtration?</a:t>
            </a:r>
            <a:endParaRPr lang="en-US" dirty="0"/>
          </a:p>
        </p:txBody>
      </p:sp>
    </p:spTree>
    <p:extLst>
      <p:ext uri="{BB962C8B-B14F-4D97-AF65-F5344CB8AC3E}">
        <p14:creationId xmlns:p14="http://schemas.microsoft.com/office/powerpoint/2010/main" val="41648863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smtClean="0"/>
              <a:t>AguaClara: </a:t>
            </a:r>
            <a:r>
              <a:rPr lang="en-US" sz="2400" dirty="0" smtClean="0"/>
              <a:t>Flocculation – Floc Blanket – Settle – Filter</a:t>
            </a:r>
          </a:p>
          <a:p>
            <a:pPr lvl="1"/>
            <a:r>
              <a:rPr lang="en-US" dirty="0" smtClean="0"/>
              <a:t>Able to treat very high turbidities because filter is the polishing step</a:t>
            </a:r>
          </a:p>
          <a:p>
            <a:pPr lvl="1"/>
            <a:r>
              <a:rPr lang="en-US" dirty="0" smtClean="0"/>
              <a:t>Effluent from sedimentation should be less than 2 NTU (and much lower is much better)</a:t>
            </a:r>
          </a:p>
          <a:p>
            <a:r>
              <a:rPr lang="en-US" dirty="0" smtClean="0"/>
              <a:t>Conventional</a:t>
            </a:r>
            <a:r>
              <a:rPr lang="en-US" dirty="0"/>
              <a:t>: </a:t>
            </a:r>
            <a:r>
              <a:rPr lang="en-US" sz="2400" dirty="0" smtClean="0"/>
              <a:t>Flocculate </a:t>
            </a:r>
            <a:r>
              <a:rPr lang="en-US" sz="2400" dirty="0"/>
              <a:t>– </a:t>
            </a:r>
            <a:r>
              <a:rPr lang="en-US" sz="2400" dirty="0" smtClean="0"/>
              <a:t>Settle </a:t>
            </a:r>
            <a:r>
              <a:rPr lang="en-US" sz="2400" dirty="0"/>
              <a:t>– </a:t>
            </a:r>
            <a:r>
              <a:rPr lang="en-US" sz="2400" dirty="0" smtClean="0"/>
              <a:t>Filter</a:t>
            </a:r>
            <a:endParaRPr lang="en-US" sz="2400" dirty="0"/>
          </a:p>
          <a:p>
            <a:pPr lvl="1"/>
            <a:r>
              <a:rPr lang="en-US" dirty="0" smtClean="0"/>
              <a:t>Same as above</a:t>
            </a:r>
          </a:p>
          <a:p>
            <a:r>
              <a:rPr lang="en-US" dirty="0" smtClean="0"/>
              <a:t>Direct</a:t>
            </a:r>
            <a:r>
              <a:rPr lang="en-US" dirty="0"/>
              <a:t>: </a:t>
            </a:r>
            <a:r>
              <a:rPr lang="en-US" sz="2400" dirty="0" smtClean="0"/>
              <a:t>add Coagulant and then Filter </a:t>
            </a:r>
            <a:endParaRPr lang="en-US" sz="2400" dirty="0"/>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smtClean="0"/>
              <a:t>StaRS</a:t>
            </a:r>
            <a:r>
              <a:rPr lang="en-US" dirty="0" smtClean="0"/>
              <a:t> </a:t>
            </a:r>
            <a:r>
              <a:rPr lang="en-US" dirty="0"/>
              <a:t>3 main advantages over RSF</a:t>
            </a:r>
          </a:p>
          <a:p>
            <a:pPr lvl="1"/>
            <a:r>
              <a:rPr lang="en-US" dirty="0"/>
              <a:t>____________</a:t>
            </a:r>
          </a:p>
          <a:p>
            <a:pPr lvl="1"/>
            <a:r>
              <a:rPr lang="en-US" dirty="0"/>
              <a:t>______________________________________</a:t>
            </a:r>
          </a:p>
          <a:p>
            <a:pPr lvl="1"/>
            <a:r>
              <a:rPr lang="en-US" dirty="0"/>
              <a:t>Single valve </a:t>
            </a:r>
            <a:r>
              <a:rPr lang="en-US" dirty="0" smtClean="0"/>
              <a:t>control</a:t>
            </a:r>
          </a:p>
          <a:p>
            <a:pPr lvl="1"/>
            <a:r>
              <a:rPr lang="en-US" dirty="0" smtClean="0"/>
              <a:t>No big valves needed!</a:t>
            </a:r>
            <a:endParaRPr lang="en-US" dirty="0"/>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a:t>
            </a:r>
            <a:r>
              <a:rPr lang="en-US" dirty="0" smtClean="0"/>
              <a:t>high turbidity </a:t>
            </a:r>
            <a:r>
              <a:rPr lang="en-US" dirty="0"/>
              <a:t>water</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2677656"/>
          </a:xfrm>
          <a:prstGeom prst="rect">
            <a:avLst/>
          </a:prstGeom>
          <a:noFill/>
        </p:spPr>
        <p:txBody>
          <a:bodyPr wrap="square" rtlCol="0">
            <a:spAutoFit/>
          </a:bodyPr>
          <a:lstStyle/>
          <a:p>
            <a:r>
              <a:rPr lang="en-US" sz="2400" b="0" dirty="0"/>
              <a:t>Success requires two things</a:t>
            </a:r>
          </a:p>
          <a:p>
            <a:r>
              <a:rPr lang="en-US" sz="2400" b="0" dirty="0"/>
              <a:t>1. Start backwash whenever desired.</a:t>
            </a:r>
          </a:p>
          <a:p>
            <a:r>
              <a:rPr lang="en-US" sz="2400" b="0" dirty="0"/>
              <a:t>2. Prevent backwash from starting.</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91046"/>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4666"/>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13" name="Picture 1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8" cy="589714"/>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5" name="Picture 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8286"/>
          </a:xfrm>
          <a:prstGeom prst="rect">
            <a:avLst/>
          </a:prstGeom>
        </p:spPr>
      </p:pic>
      <p:pic>
        <p:nvPicPr>
          <p:cNvPr id="7" name="Picture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3333"/>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8" cy="58971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1598" y="5813655"/>
            <a:ext cx="3163429" cy="598857"/>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pic>
        <p:nvPicPr>
          <p:cNvPr id="4" name="Picture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19906" y="4462520"/>
            <a:ext cx="5446095" cy="589714"/>
          </a:xfrm>
          <a:prstGeom prst="rect">
            <a:avLst/>
          </a:prstGeom>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smtClean="0"/>
              <a:t>Slow Sand Filtration</a:t>
            </a:r>
            <a:endParaRPr lang="en-US"/>
          </a:p>
        </p:txBody>
      </p:sp>
      <p:sp>
        <p:nvSpPr>
          <p:cNvPr id="40963" name="Rectangle 3"/>
          <p:cNvSpPr>
            <a:spLocks noGrp="1" noChangeArrowheads="1"/>
          </p:cNvSpPr>
          <p:nvPr>
            <p:ph idx="1"/>
          </p:nvPr>
        </p:nvSpPr>
        <p:spPr/>
        <p:txBody>
          <a:bodyPr/>
          <a:lstStyle/>
          <a:p>
            <a:r>
              <a:rPr lang="en-US" sz="2800" dirty="0" smtClean="0"/>
              <a:t>First filters to be used on a widespread basis</a:t>
            </a:r>
          </a:p>
          <a:p>
            <a:r>
              <a:rPr lang="en-US" sz="2800" dirty="0" smtClean="0"/>
              <a:t>Fine sand with an effective size of 0.2 mm</a:t>
            </a:r>
          </a:p>
          <a:p>
            <a:r>
              <a:rPr lang="en-US" sz="2800" dirty="0" smtClean="0"/>
              <a:t>Low flow rates (0.03-0.12 mm/s)</a:t>
            </a:r>
          </a:p>
          <a:p>
            <a:r>
              <a:rPr lang="en-US" sz="2800" dirty="0" err="1" smtClean="0"/>
              <a:t>Schmutzdecke</a:t>
            </a:r>
            <a:r>
              <a:rPr lang="en-US" sz="2800" dirty="0" smtClean="0"/>
              <a:t> (_____ ____) forms on top of the filter (surface filtration)</a:t>
            </a:r>
          </a:p>
          <a:p>
            <a:pPr lvl="1"/>
            <a:r>
              <a:rPr lang="en-US" sz="2400" dirty="0" smtClean="0"/>
              <a:t>causes high head loss</a:t>
            </a:r>
          </a:p>
          <a:p>
            <a:pPr lvl="1"/>
            <a:r>
              <a:rPr lang="en-US" sz="2400" dirty="0" smtClean="0"/>
              <a:t>must be removed periodically</a:t>
            </a:r>
          </a:p>
          <a:p>
            <a:r>
              <a:rPr lang="en-US" sz="2800" dirty="0" smtClean="0"/>
              <a:t>Used without coagulation/flocculation!</a:t>
            </a:r>
          </a:p>
          <a:p>
            <a:r>
              <a:rPr lang="en-US" sz="2800" dirty="0" smtClean="0"/>
              <a:t>Turbidity should always be less than 10 NTU with a lower average to prevent rapid clogging</a:t>
            </a:r>
            <a:endParaRPr lang="en-US" sz="2800" dirty="0"/>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73"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83.202"/>
  <p:tag name="LATEXADDIN" val="\documentclass{article}&#10;\usepackage{amsmath}&#10;\pagestyle{empty}&#10;\begin{document}&#10;&#10;$$V_{Bw} = \frac{\phi_{FiSandBw}^3 g D_{60}^2}{36 k \nu \left( 1 - \phi_{FiSandBw}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phi_{FiSandBw} = 1 - \frac{1 - \phi_{FiSand}}{\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324.334"/>
  <p:tag name="ORIGINALWIDTH" val="2893.888"/>
  <p:tag name="LATEXADDIN" val="\documentclass{article}&#10;\usepackage{amsmath}&#10;\pagestyle{empty}&#10;\begin{document}&#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574.4282"/>
  <p:tag name="LATEXADDIN" val="\documentclass{article}&#10;\usepackage{amsmath}&#10;\pagestyle{empty}&#10;\begin{document}&#10;&#10;$$\rlap{--} V_1 = \frac{P_0 \rlap{--} V_0}{P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pagestyle{empty}&#10;\begin{document}&#10;&#10;$$P_0 = 1 \, {\rm atm}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pagestyle{empty}&#10;\begin{document}&#10;&#10;&#10;$$P_1 = P_{atm} + \rho g H_1$$&#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6.4229"/>
  <p:tag name="LATEXADDIN" val="\documentclass{article}&#10;\usepackage{amsmath}&#10;\pagestyle{empty}&#10;\begin{document}&#10;&#10;$$P \rlap{--} V = n R 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74.9156"/>
  <p:tag name="LATEXADDIN" val="\documentclass{article}&#10;\usepackage{amsmath}&#10;\pagestyle{empty}&#10;\begin{document}&#10;&#10;$$P_0 \rlap{--} V_0 = P_1 \rlap{--} V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556.805"/>
  <p:tag name="LATEXADDIN" val="\documentclass{article}&#10;\usepackage{amsmath}&#10;\pagestyle{empty}&#10;\begin{document}&#10;&#10;$$H_3 = \frac{\left( H_2 - HL_{Siphon} \right) P_{atm}}{\rho g \left( L2 + H_2 \right) + 2 P_{at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2680.165"/>
  <p:tag name="LATEXADDIN" val="\documentclass{article}&#10;\usepackage{amsmath}&#10;\pagestyle{empty}&#10;\begin{document}&#10;&#10;$$\left( L2 + H_2 \right) = &#10;\frac{P_{atm} \left( 2 H_2 - 2 H_3 - HL_{Siphon} + L2 \right)}{P_{atm} + \rho g H_3}$$&#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111461</TotalTime>
  <Words>4087</Words>
  <Application>Microsoft Office PowerPoint</Application>
  <PresentationFormat>On-screen Show (4:3)</PresentationFormat>
  <Paragraphs>624</Paragraphs>
  <Slides>77</Slides>
  <Notes>47</Notes>
  <HiddenSlides>0</HiddenSlides>
  <MMClips>4</MMClips>
  <ScaleCrop>false</ScaleCrop>
  <HeadingPairs>
    <vt:vector size="10" baseType="variant">
      <vt:variant>
        <vt:lpstr>Fonts Used</vt:lpstr>
      </vt:variant>
      <vt:variant>
        <vt:i4>10</vt:i4>
      </vt:variant>
      <vt:variant>
        <vt:lpstr>Theme</vt:lpstr>
      </vt:variant>
      <vt:variant>
        <vt:i4>2</vt:i4>
      </vt:variant>
      <vt:variant>
        <vt:lpstr>Links</vt:lpstr>
      </vt:variant>
      <vt:variant>
        <vt:i4>1</vt:i4>
      </vt:variant>
      <vt:variant>
        <vt:lpstr>Embedded OLE Servers</vt:lpstr>
      </vt:variant>
      <vt:variant>
        <vt:i4>1</vt:i4>
      </vt:variant>
      <vt:variant>
        <vt:lpstr>Slide Titles</vt:lpstr>
      </vt:variant>
      <vt:variant>
        <vt:i4>77</vt:i4>
      </vt:variant>
    </vt:vector>
  </HeadingPairs>
  <TitlesOfParts>
    <vt:vector size="91" baseType="lpstr">
      <vt:lpstr>Wingdings</vt:lpstr>
      <vt:lpstr>Calibri</vt:lpstr>
      <vt:lpstr>Monotype Sorts</vt:lpstr>
      <vt:lpstr>Candara</vt:lpstr>
      <vt:lpstr>Cambria Math</vt:lpstr>
      <vt:lpstr>Arial</vt:lpstr>
      <vt:lpstr>Century Gothic</vt:lpstr>
      <vt:lpstr>Times New Roman</vt:lpstr>
      <vt:lpstr>Book Antiqua</vt:lpstr>
      <vt:lpstr>Symbol</vt:lpstr>
      <vt:lpstr>1_Monroe's Lectures</vt:lpstr>
      <vt:lpstr>Lectures</vt:lpstr>
      <vt:lpstr>file:///C:\Users\mw24\Documents\Mathcad\Filter%20Backwash%20Hydraulics.xmcd\Selection%2035%201275%20384%201528</vt:lpstr>
      <vt:lpstr>Photo Editor Photo</vt:lpstr>
      <vt:lpstr>Filtration Theory</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1999 Perspective on Conventional Treatment</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StaRS Optimization</vt:lpstr>
      <vt:lpstr>Reflections</vt:lpstr>
      <vt:lpstr>PowerPoint Presentation</vt:lpstr>
      <vt:lpstr>Conclusions…</vt:lpstr>
      <vt:lpstr>…Conclusions…</vt:lpstr>
      <vt:lpstr>…Conclusions</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mw24</cp:lastModifiedBy>
  <cp:revision>5809</cp:revision>
  <cp:lastPrinted>2014-11-08T19:01:33Z</cp:lastPrinted>
  <dcterms:created xsi:type="dcterms:W3CDTF">2004-05-06T14:53:47Z</dcterms:created>
  <dcterms:modified xsi:type="dcterms:W3CDTF">2020-05-06T15:16:17Z</dcterms:modified>
</cp:coreProperties>
</file>